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58" r:id="rId4"/>
    <p:sldId id="260" r:id="rId5"/>
    <p:sldId id="261" r:id="rId6"/>
    <p:sldId id="262" r:id="rId7"/>
    <p:sldId id="263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/>
    <p:restoredTop sz="94665"/>
  </p:normalViewPr>
  <p:slideViewPr>
    <p:cSldViewPr snapToGrid="0" snapToObjects="1">
      <p:cViewPr varScale="1">
        <p:scale>
          <a:sx n="72" d="100"/>
          <a:sy n="72" d="100"/>
        </p:scale>
        <p:origin x="-136" y="-3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D147E-917A-3D48-8890-2E0806B2DF05}" type="datetimeFigureOut">
              <a:rPr lang="en-GB" smtClean="0"/>
              <a:t>03/11/2016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EE4CF-0077-7645-A750-8976B16F6A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171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03/11/2016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03/11/2016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03/11/2016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03/11/2016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03/11/2016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03/11/2016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03/11/2016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Medsoc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Oscar </a:t>
            </a:r>
            <a:r>
              <a:rPr lang="en-GB" dirty="0" err="1" smtClean="0"/>
              <a:t>hargreaves</a:t>
            </a:r>
            <a:r>
              <a:rPr lang="en-GB" dirty="0" smtClean="0"/>
              <a:t>, </a:t>
            </a:r>
            <a:r>
              <a:rPr lang="en-GB" dirty="0" err="1" smtClean="0"/>
              <a:t>sam</a:t>
            </a:r>
            <a:r>
              <a:rPr lang="en-GB" dirty="0" smtClean="0"/>
              <a:t> king, tom </a:t>
            </a:r>
            <a:r>
              <a:rPr lang="en-GB" dirty="0" err="1" smtClean="0"/>
              <a:t>westhead</a:t>
            </a:r>
            <a:r>
              <a:rPr lang="en-GB" dirty="0" smtClean="0"/>
              <a:t> and </a:t>
            </a:r>
            <a:r>
              <a:rPr lang="en-GB" dirty="0" err="1" smtClean="0"/>
              <a:t>vinny</a:t>
            </a:r>
            <a:r>
              <a:rPr lang="en-GB" dirty="0" smtClean="0"/>
              <a:t> </a:t>
            </a:r>
            <a:r>
              <a:rPr lang="en-GB" dirty="0" err="1" smtClean="0"/>
              <a:t>kokkiligadda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38358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About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Prepare you for the busiest and most important years so far</a:t>
            </a:r>
          </a:p>
          <a:p>
            <a:r>
              <a:rPr lang="en-GB" dirty="0" smtClean="0"/>
              <a:t>Maximise the chances of you getting offers from medical schools</a:t>
            </a:r>
          </a:p>
          <a:p>
            <a:r>
              <a:rPr lang="en-GB" dirty="0" smtClean="0"/>
              <a:t>Increase your understanding of:</a:t>
            </a:r>
          </a:p>
          <a:p>
            <a:pPr lvl="1"/>
            <a:r>
              <a:rPr lang="en-GB" dirty="0" smtClean="0"/>
              <a:t> the application process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ptitude tests</a:t>
            </a:r>
          </a:p>
          <a:p>
            <a:pPr lvl="1"/>
            <a:r>
              <a:rPr lang="en-GB" dirty="0"/>
              <a:t>l</a:t>
            </a:r>
            <a:r>
              <a:rPr lang="en-GB" dirty="0" smtClean="0"/>
              <a:t>ife at medical school</a:t>
            </a:r>
          </a:p>
          <a:p>
            <a:pPr lvl="1"/>
            <a:r>
              <a:rPr lang="en-GB" dirty="0"/>
              <a:t>h</a:t>
            </a:r>
            <a:r>
              <a:rPr lang="en-GB" dirty="0" smtClean="0"/>
              <a:t>ierarchy of the NHS</a:t>
            </a:r>
          </a:p>
          <a:p>
            <a:pPr lvl="1"/>
            <a:r>
              <a:rPr lang="en-GB" dirty="0"/>
              <a:t>p</a:t>
            </a:r>
            <a:r>
              <a:rPr lang="en-GB" dirty="0" smtClean="0"/>
              <a:t>roblems facing the NHS</a:t>
            </a:r>
          </a:p>
          <a:p>
            <a:pPr lvl="1"/>
            <a:r>
              <a:rPr lang="en-GB" dirty="0"/>
              <a:t>w</a:t>
            </a:r>
            <a:r>
              <a:rPr lang="en-GB" dirty="0" smtClean="0"/>
              <a:t>hat you can be doing right now!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3132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798790" y="2869324"/>
            <a:ext cx="10188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6645" y="2692352"/>
            <a:ext cx="6096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 smtClean="0"/>
              <a:t>Start</a:t>
            </a:r>
            <a:endParaRPr lang="en-GB" sz="1700" dirty="0"/>
          </a:p>
        </p:txBody>
      </p:sp>
      <p:sp>
        <p:nvSpPr>
          <p:cNvPr id="5" name="TextBox 4"/>
          <p:cNvSpPr txBox="1"/>
          <p:nvPr/>
        </p:nvSpPr>
        <p:spPr>
          <a:xfrm>
            <a:off x="10986790" y="2692351"/>
            <a:ext cx="1152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 err="1" smtClean="0"/>
              <a:t>Medschool</a:t>
            </a:r>
            <a:endParaRPr lang="en-GB" sz="1700" dirty="0"/>
          </a:p>
        </p:txBody>
      </p:sp>
      <p:sp>
        <p:nvSpPr>
          <p:cNvPr id="6" name="TextBox 5"/>
          <p:cNvSpPr txBox="1"/>
          <p:nvPr/>
        </p:nvSpPr>
        <p:spPr>
          <a:xfrm>
            <a:off x="1508004" y="4532924"/>
            <a:ext cx="18813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6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September:</a:t>
            </a:r>
          </a:p>
          <a:p>
            <a:pPr algn="ctr"/>
            <a:r>
              <a:rPr lang="en-GB" sz="1400" dirty="0" smtClean="0"/>
              <a:t>UCAS Application opens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141955" y="75837"/>
            <a:ext cx="18813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15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October:</a:t>
            </a:r>
          </a:p>
          <a:p>
            <a:pPr algn="ctr"/>
            <a:r>
              <a:rPr lang="en-GB" sz="1400" dirty="0" smtClean="0"/>
              <a:t>UCAS Application Closes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53425" y="3513640"/>
            <a:ext cx="18813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Personal Statement drafting and University Open Day Visits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11694" y="3273998"/>
            <a:ext cx="1644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Work Experience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07041" y="1620503"/>
            <a:ext cx="17342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July to October:</a:t>
            </a:r>
          </a:p>
          <a:p>
            <a:pPr algn="ctr"/>
            <a:r>
              <a:rPr lang="en-GB" sz="1400" dirty="0" smtClean="0"/>
              <a:t>Sit UKCAT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930249" y="872048"/>
            <a:ext cx="17342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2</a:t>
            </a:r>
            <a:r>
              <a:rPr lang="en-GB" sz="1600" baseline="30000" dirty="0" smtClean="0"/>
              <a:t>nd</a:t>
            </a:r>
            <a:r>
              <a:rPr lang="en-GB" sz="1600" dirty="0" smtClean="0"/>
              <a:t> November:</a:t>
            </a:r>
          </a:p>
          <a:p>
            <a:pPr algn="ctr"/>
            <a:r>
              <a:rPr lang="en-GB" sz="1400" dirty="0" smtClean="0"/>
              <a:t>Sit BMAT</a:t>
            </a:r>
            <a:endParaRPr lang="en-GB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373685" y="4363594"/>
            <a:ext cx="1734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25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November: </a:t>
            </a:r>
            <a:r>
              <a:rPr lang="en-GB" sz="1400" dirty="0" smtClean="0"/>
              <a:t>BMAT results published</a:t>
            </a:r>
            <a:endParaRPr lang="en-GB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8494103" y="3983567"/>
            <a:ext cx="17342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17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August:</a:t>
            </a:r>
          </a:p>
          <a:p>
            <a:pPr algn="ctr"/>
            <a:r>
              <a:rPr lang="en-GB" sz="1400" dirty="0" smtClean="0"/>
              <a:t>A-Level Results Day</a:t>
            </a:r>
            <a:endParaRPr lang="en-GB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47331" y="57432"/>
            <a:ext cx="1224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2016-2017</a:t>
            </a:r>
            <a:endParaRPr lang="en-GB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341451" y="1481399"/>
            <a:ext cx="1949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November to March:</a:t>
            </a:r>
          </a:p>
          <a:p>
            <a:pPr algn="ctr"/>
            <a:r>
              <a:rPr lang="en-GB" sz="1400" dirty="0" smtClean="0"/>
              <a:t>Interviews are conducted</a:t>
            </a:r>
            <a:endParaRPr lang="en-GB" sz="1400" dirty="0"/>
          </a:p>
        </p:txBody>
      </p:sp>
      <p:sp>
        <p:nvSpPr>
          <p:cNvPr id="19" name="Left Brace 18"/>
          <p:cNvSpPr/>
          <p:nvPr/>
        </p:nvSpPr>
        <p:spPr>
          <a:xfrm rot="5400000">
            <a:off x="5104011" y="900101"/>
            <a:ext cx="302732" cy="2884612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9322678" y="2869324"/>
            <a:ext cx="10510" cy="113403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8653887">
            <a:off x="1096575" y="2566066"/>
            <a:ext cx="373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Jul</a:t>
            </a:r>
            <a:endParaRPr lang="en-GB" sz="1200" dirty="0"/>
          </a:p>
        </p:txBody>
      </p:sp>
      <p:sp>
        <p:nvSpPr>
          <p:cNvPr id="26" name="TextBox 25"/>
          <p:cNvSpPr txBox="1"/>
          <p:nvPr/>
        </p:nvSpPr>
        <p:spPr>
          <a:xfrm rot="18653887">
            <a:off x="1533089" y="2557040"/>
            <a:ext cx="461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Aug</a:t>
            </a:r>
            <a:endParaRPr lang="en-GB" sz="1200" dirty="0"/>
          </a:p>
        </p:txBody>
      </p:sp>
      <p:sp>
        <p:nvSpPr>
          <p:cNvPr id="28" name="TextBox 27"/>
          <p:cNvSpPr txBox="1"/>
          <p:nvPr/>
        </p:nvSpPr>
        <p:spPr>
          <a:xfrm rot="18653887">
            <a:off x="4315985" y="2545082"/>
            <a:ext cx="461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Dec</a:t>
            </a:r>
            <a:endParaRPr lang="en-GB" sz="1200" dirty="0"/>
          </a:p>
        </p:txBody>
      </p:sp>
      <p:sp>
        <p:nvSpPr>
          <p:cNvPr id="29" name="TextBox 28"/>
          <p:cNvSpPr txBox="1"/>
          <p:nvPr/>
        </p:nvSpPr>
        <p:spPr>
          <a:xfrm rot="18653887">
            <a:off x="2199230" y="2549634"/>
            <a:ext cx="461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Sep</a:t>
            </a:r>
            <a:endParaRPr lang="en-GB" sz="1200" dirty="0"/>
          </a:p>
        </p:txBody>
      </p:sp>
      <p:sp>
        <p:nvSpPr>
          <p:cNvPr id="30" name="TextBox 29"/>
          <p:cNvSpPr txBox="1"/>
          <p:nvPr/>
        </p:nvSpPr>
        <p:spPr>
          <a:xfrm rot="18653887">
            <a:off x="3543057" y="2567824"/>
            <a:ext cx="461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Nov</a:t>
            </a:r>
            <a:endParaRPr lang="en-GB" sz="1200" dirty="0"/>
          </a:p>
        </p:txBody>
      </p:sp>
      <p:sp>
        <p:nvSpPr>
          <p:cNvPr id="31" name="TextBox 30"/>
          <p:cNvSpPr txBox="1"/>
          <p:nvPr/>
        </p:nvSpPr>
        <p:spPr>
          <a:xfrm rot="18653887">
            <a:off x="4984460" y="2545082"/>
            <a:ext cx="461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Jan</a:t>
            </a:r>
            <a:endParaRPr lang="en-GB" sz="1200" dirty="0"/>
          </a:p>
        </p:txBody>
      </p:sp>
      <p:sp>
        <p:nvSpPr>
          <p:cNvPr id="32" name="TextBox 31"/>
          <p:cNvSpPr txBox="1"/>
          <p:nvPr/>
        </p:nvSpPr>
        <p:spPr>
          <a:xfrm rot="18653887">
            <a:off x="5723218" y="2562585"/>
            <a:ext cx="461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Feb</a:t>
            </a:r>
            <a:endParaRPr lang="en-GB" sz="1200" dirty="0"/>
          </a:p>
        </p:txBody>
      </p:sp>
      <p:sp>
        <p:nvSpPr>
          <p:cNvPr id="33" name="TextBox 32"/>
          <p:cNvSpPr txBox="1"/>
          <p:nvPr/>
        </p:nvSpPr>
        <p:spPr>
          <a:xfrm rot="18653887">
            <a:off x="6455741" y="2565100"/>
            <a:ext cx="461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Mar</a:t>
            </a:r>
            <a:endParaRPr lang="en-GB" sz="1200" dirty="0"/>
          </a:p>
        </p:txBody>
      </p:sp>
      <p:sp>
        <p:nvSpPr>
          <p:cNvPr id="34" name="TextBox 33"/>
          <p:cNvSpPr txBox="1"/>
          <p:nvPr/>
        </p:nvSpPr>
        <p:spPr>
          <a:xfrm rot="18653887">
            <a:off x="7208529" y="2557040"/>
            <a:ext cx="461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Apr</a:t>
            </a:r>
            <a:endParaRPr lang="en-GB" sz="1200" dirty="0"/>
          </a:p>
        </p:txBody>
      </p:sp>
      <p:sp>
        <p:nvSpPr>
          <p:cNvPr id="35" name="TextBox 34"/>
          <p:cNvSpPr txBox="1"/>
          <p:nvPr/>
        </p:nvSpPr>
        <p:spPr>
          <a:xfrm rot="18653887">
            <a:off x="7793804" y="2553077"/>
            <a:ext cx="461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May</a:t>
            </a:r>
            <a:endParaRPr lang="en-GB" sz="1200" dirty="0"/>
          </a:p>
        </p:txBody>
      </p:sp>
      <p:sp>
        <p:nvSpPr>
          <p:cNvPr id="36" name="TextBox 35"/>
          <p:cNvSpPr txBox="1"/>
          <p:nvPr/>
        </p:nvSpPr>
        <p:spPr>
          <a:xfrm rot="18653887">
            <a:off x="8428011" y="2562585"/>
            <a:ext cx="461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Jun</a:t>
            </a:r>
            <a:endParaRPr lang="en-GB" sz="1200" dirty="0"/>
          </a:p>
        </p:txBody>
      </p:sp>
      <p:sp>
        <p:nvSpPr>
          <p:cNvPr id="37" name="TextBox 36"/>
          <p:cNvSpPr txBox="1"/>
          <p:nvPr/>
        </p:nvSpPr>
        <p:spPr>
          <a:xfrm rot="18653887">
            <a:off x="9643691" y="2554920"/>
            <a:ext cx="461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Jul</a:t>
            </a:r>
            <a:endParaRPr lang="en-GB" sz="1200" dirty="0"/>
          </a:p>
        </p:txBody>
      </p:sp>
      <p:sp>
        <p:nvSpPr>
          <p:cNvPr id="38" name="TextBox 37"/>
          <p:cNvSpPr txBox="1"/>
          <p:nvPr/>
        </p:nvSpPr>
        <p:spPr>
          <a:xfrm rot="18653887">
            <a:off x="9036353" y="2562586"/>
            <a:ext cx="461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Aug</a:t>
            </a:r>
            <a:endParaRPr lang="en-GB" sz="1200" dirty="0"/>
          </a:p>
        </p:txBody>
      </p:sp>
      <p:sp>
        <p:nvSpPr>
          <p:cNvPr id="39" name="TextBox 38"/>
          <p:cNvSpPr txBox="1"/>
          <p:nvPr/>
        </p:nvSpPr>
        <p:spPr>
          <a:xfrm rot="18653887">
            <a:off x="10277898" y="2565100"/>
            <a:ext cx="461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Sep</a:t>
            </a:r>
            <a:endParaRPr lang="en-GB" sz="1200" dirty="0"/>
          </a:p>
        </p:txBody>
      </p:sp>
      <p:sp>
        <p:nvSpPr>
          <p:cNvPr id="41" name="TextBox 40"/>
          <p:cNvSpPr txBox="1"/>
          <p:nvPr/>
        </p:nvSpPr>
        <p:spPr>
          <a:xfrm rot="18653887">
            <a:off x="2828335" y="2553077"/>
            <a:ext cx="461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smtClean="0"/>
              <a:t>Oct</a:t>
            </a:r>
            <a:endParaRPr lang="en-GB" sz="1200"/>
          </a:p>
        </p:txBody>
      </p:sp>
      <p:sp>
        <p:nvSpPr>
          <p:cNvPr id="42" name="Left Brace 41"/>
          <p:cNvSpPr/>
          <p:nvPr/>
        </p:nvSpPr>
        <p:spPr>
          <a:xfrm rot="5400000">
            <a:off x="2001981" y="1467141"/>
            <a:ext cx="348863" cy="1814027"/>
          </a:xfrm>
          <a:prstGeom prst="leftBrace">
            <a:avLst>
              <a:gd name="adj1" fmla="val 8333"/>
              <a:gd name="adj2" fmla="val 51336"/>
            </a:avLst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3" name="Straight Arrow Connector 42"/>
          <p:cNvCxnSpPr>
            <a:stCxn id="6" idx="0"/>
          </p:cNvCxnSpPr>
          <p:nvPr/>
        </p:nvCxnSpPr>
        <p:spPr>
          <a:xfrm flipH="1" flipV="1">
            <a:off x="2422566" y="2967564"/>
            <a:ext cx="26114" cy="156536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Left Brace 44"/>
          <p:cNvSpPr/>
          <p:nvPr/>
        </p:nvSpPr>
        <p:spPr>
          <a:xfrm rot="16200000">
            <a:off x="3401070" y="11383"/>
            <a:ext cx="348863" cy="6268113"/>
          </a:xfrm>
          <a:prstGeom prst="leftBrace">
            <a:avLst>
              <a:gd name="adj1" fmla="val 8333"/>
              <a:gd name="adj2" fmla="val 72934"/>
            </a:avLst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Left Brace 45"/>
          <p:cNvSpPr/>
          <p:nvPr/>
        </p:nvSpPr>
        <p:spPr>
          <a:xfrm rot="16200000">
            <a:off x="1588003" y="2080337"/>
            <a:ext cx="348863" cy="2641982"/>
          </a:xfrm>
          <a:prstGeom prst="leftBrace">
            <a:avLst>
              <a:gd name="adj1" fmla="val 8333"/>
              <a:gd name="adj2" fmla="val 33806"/>
            </a:avLst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8" name="Straight Arrow Connector 47"/>
          <p:cNvCxnSpPr>
            <a:stCxn id="7" idx="2"/>
            <a:endCxn id="42" idx="0"/>
          </p:cNvCxnSpPr>
          <p:nvPr/>
        </p:nvCxnSpPr>
        <p:spPr>
          <a:xfrm>
            <a:off x="3082631" y="845278"/>
            <a:ext cx="795" cy="170330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2" idx="2"/>
          </p:cNvCxnSpPr>
          <p:nvPr/>
        </p:nvCxnSpPr>
        <p:spPr>
          <a:xfrm>
            <a:off x="3797353" y="1426046"/>
            <a:ext cx="15718" cy="106772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4166276" y="2890186"/>
            <a:ext cx="26114" cy="156536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Left Brace 62"/>
          <p:cNvSpPr/>
          <p:nvPr/>
        </p:nvSpPr>
        <p:spPr>
          <a:xfrm rot="5400000">
            <a:off x="8178414" y="2031878"/>
            <a:ext cx="348863" cy="679783"/>
          </a:xfrm>
          <a:prstGeom prst="leftBrace">
            <a:avLst>
              <a:gd name="adj1" fmla="val 8333"/>
              <a:gd name="adj2" fmla="val 51336"/>
            </a:avLst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7733093" y="1691753"/>
            <a:ext cx="12425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May to </a:t>
            </a:r>
            <a:r>
              <a:rPr lang="en-GB" sz="1600" smtClean="0"/>
              <a:t>June: </a:t>
            </a:r>
            <a:r>
              <a:rPr lang="en-GB" sz="1400" smtClean="0"/>
              <a:t>A-Level Exams</a:t>
            </a:r>
            <a:endParaRPr lang="en-GB" sz="1600" dirty="0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9971127" y="4260566"/>
            <a:ext cx="359886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0295677" y="4083582"/>
            <a:ext cx="1886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SECURE A PLACE</a:t>
            </a:r>
            <a:endParaRPr lang="en-GB" dirty="0"/>
          </a:p>
        </p:txBody>
      </p:sp>
      <p:sp>
        <p:nvSpPr>
          <p:cNvPr id="71" name="TextBox 70"/>
          <p:cNvSpPr txBox="1"/>
          <p:nvPr/>
        </p:nvSpPr>
        <p:spPr>
          <a:xfrm>
            <a:off x="10858200" y="4564802"/>
            <a:ext cx="1037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Or not!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476152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8" grpId="0"/>
      <p:bldP spid="19" grpId="0" animBg="1"/>
      <p:bldP spid="42" grpId="0" animBg="1"/>
      <p:bldP spid="45" grpId="0" animBg="1"/>
      <p:bldP spid="46" grpId="0" animBg="1"/>
      <p:bldP spid="63" grpId="0" animBg="1"/>
      <p:bldP spid="64" grpId="0"/>
      <p:bldP spid="70" grpId="0"/>
      <p:bldP spid="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you be doing?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Flawless grades</a:t>
            </a:r>
          </a:p>
          <a:p>
            <a:r>
              <a:rPr lang="en-GB" dirty="0" smtClean="0"/>
              <a:t>Work experience (voluntary or paid)</a:t>
            </a:r>
          </a:p>
          <a:p>
            <a:r>
              <a:rPr lang="en-GB" dirty="0" smtClean="0"/>
              <a:t>Researching the profession</a:t>
            </a:r>
          </a:p>
          <a:p>
            <a:r>
              <a:rPr lang="en-GB" dirty="0" smtClean="0"/>
              <a:t>Attending lectures and courses (</a:t>
            </a:r>
            <a:r>
              <a:rPr lang="en-GB" dirty="0" err="1" smtClean="0"/>
              <a:t>eg</a:t>
            </a:r>
            <a:r>
              <a:rPr lang="en-GB" dirty="0" smtClean="0"/>
              <a:t>. </a:t>
            </a:r>
            <a:r>
              <a:rPr lang="en-GB" dirty="0" err="1" smtClean="0"/>
              <a:t>Medlink</a:t>
            </a:r>
            <a:r>
              <a:rPr lang="en-GB" dirty="0" smtClean="0"/>
              <a:t>)</a:t>
            </a:r>
          </a:p>
          <a:p>
            <a:r>
              <a:rPr lang="en-GB" dirty="0" smtClean="0"/>
              <a:t>Attend the Higher Education Fair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628522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Typical offer</a:t>
            </a:r>
            <a:r>
              <a:rPr lang="en-GB" smtClean="0"/>
              <a:t>: AAA-A*A*A</a:t>
            </a:r>
          </a:p>
          <a:p>
            <a:pPr lvl="1"/>
            <a:r>
              <a:rPr lang="en-GB" smtClean="0"/>
              <a:t>(At </a:t>
            </a:r>
            <a:r>
              <a:rPr lang="en-GB" dirty="0" smtClean="0"/>
              <a:t>least a B grade in 4</a:t>
            </a:r>
            <a:r>
              <a:rPr lang="en-GB" baseline="30000" dirty="0" smtClean="0"/>
              <a:t>th</a:t>
            </a:r>
            <a:r>
              <a:rPr lang="en-GB" dirty="0" smtClean="0"/>
              <a:t> AS Qualification)</a:t>
            </a:r>
          </a:p>
          <a:p>
            <a:r>
              <a:rPr lang="en-GB" dirty="0" smtClean="0"/>
              <a:t>Chemistry and/or Biology</a:t>
            </a:r>
          </a:p>
          <a:p>
            <a:r>
              <a:rPr lang="en-GB" dirty="0" smtClean="0"/>
              <a:t>Pass in the practical element of any sciences taken at A-Level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19719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 experience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Clinical or non-clinical</a:t>
            </a:r>
          </a:p>
          <a:p>
            <a:r>
              <a:rPr lang="en-GB" dirty="0" smtClean="0"/>
              <a:t>Hospital work experience</a:t>
            </a:r>
          </a:p>
          <a:p>
            <a:r>
              <a:rPr lang="en-GB" dirty="0" smtClean="0"/>
              <a:t>GP</a:t>
            </a:r>
          </a:p>
          <a:p>
            <a:r>
              <a:rPr lang="en-GB" dirty="0" smtClean="0"/>
              <a:t>Voluntary or non-voluntary</a:t>
            </a:r>
          </a:p>
          <a:p>
            <a:r>
              <a:rPr lang="en-GB" dirty="0" smtClean="0"/>
              <a:t>Long-term to show commitment</a:t>
            </a:r>
          </a:p>
          <a:p>
            <a:r>
              <a:rPr lang="en-GB" dirty="0" smtClean="0"/>
              <a:t>Diseased, Disabled and Disadvantaged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20203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Research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Is medicine for you?</a:t>
            </a:r>
          </a:p>
          <a:p>
            <a:r>
              <a:rPr lang="en-GB" smtClean="0"/>
              <a:t>Online research</a:t>
            </a:r>
          </a:p>
          <a:p>
            <a:r>
              <a:rPr lang="en-GB" smtClean="0"/>
              <a:t>Student BMJ subscription</a:t>
            </a:r>
          </a:p>
          <a:p>
            <a:r>
              <a:rPr lang="en-GB" smtClean="0"/>
              <a:t>Attend lectures and courses (eg.Medlink)</a:t>
            </a:r>
          </a:p>
          <a:p>
            <a:r>
              <a:rPr lang="en-GB" smtClean="0"/>
              <a:t>Attend the Higher Education Fair</a:t>
            </a:r>
          </a:p>
          <a:p>
            <a:r>
              <a:rPr lang="en-GB" smtClean="0"/>
              <a:t>Speak to current medical students (friends, or use online forums)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20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6338" y="926275"/>
            <a:ext cx="3538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 </a:t>
            </a:r>
            <a:r>
              <a:rPr lang="en-GB" dirty="0" err="1" smtClean="0"/>
              <a:t>medschool</a:t>
            </a:r>
            <a:r>
              <a:rPr lang="en-GB" dirty="0" smtClean="0"/>
              <a:t> choices</a:t>
            </a:r>
          </a:p>
          <a:p>
            <a:r>
              <a:rPr lang="en-GB" dirty="0" smtClean="0"/>
              <a:t>1 5</a:t>
            </a:r>
            <a:r>
              <a:rPr lang="en-GB" baseline="30000" dirty="0" smtClean="0"/>
              <a:t>th</a:t>
            </a:r>
            <a:r>
              <a:rPr lang="en-GB" dirty="0" smtClean="0"/>
              <a:t> choice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807034" y="3431970"/>
            <a:ext cx="3206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would like to organise trips to lectures, and get speakers in to talk?!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17042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311</Words>
  <Application>Microsoft Macintosh PowerPoint</Application>
  <PresentationFormat>Custom</PresentationFormat>
  <Paragraphs>76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Gallery</vt:lpstr>
      <vt:lpstr>Medsoc</vt:lpstr>
      <vt:lpstr>About</vt:lpstr>
      <vt:lpstr>PowerPoint Presentation</vt:lpstr>
      <vt:lpstr>What can you be doing?</vt:lpstr>
      <vt:lpstr>Grades</vt:lpstr>
      <vt:lpstr>Work experience</vt:lpstr>
      <vt:lpstr>Research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Medsoc</dc:title>
  <dc:creator>Greenlaw, Roseanna</dc:creator>
  <cp:lastModifiedBy>Samuel King</cp:lastModifiedBy>
  <cp:revision>31</cp:revision>
  <dcterms:created xsi:type="dcterms:W3CDTF">2016-09-03T18:00:15Z</dcterms:created>
  <dcterms:modified xsi:type="dcterms:W3CDTF">2016-11-03T18:26:04Z</dcterms:modified>
</cp:coreProperties>
</file>